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45"/>
  </p:notesMasterIdLst>
  <p:sldIdLst>
    <p:sldId id="256" r:id="rId3"/>
    <p:sldId id="257" r:id="rId4"/>
    <p:sldId id="258" r:id="rId5"/>
    <p:sldId id="260" r:id="rId6"/>
    <p:sldId id="301" r:id="rId7"/>
    <p:sldId id="311" r:id="rId8"/>
    <p:sldId id="263" r:id="rId9"/>
    <p:sldId id="264" r:id="rId10"/>
    <p:sldId id="303" r:id="rId11"/>
    <p:sldId id="30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310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</p:sldIdLst>
  <p:sldSz cx="12192000" cy="6858000"/>
  <p:notesSz cx="6858000" cy="9144000"/>
  <p:embeddedFontLst>
    <p:embeddedFont>
      <p:font typeface="Arial Black" panose="020B0A04020102020204" pitchFamily="34" charset="0"/>
      <p:regular r:id="rId46"/>
      <p:bold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Helvetica Neue" panose="020B0604020202020204" charset="0"/>
      <p:regular r:id="rId56"/>
      <p:bold r:id="rId57"/>
      <p:italic r:id="rId58"/>
      <p:boldItalic r:id="rId59"/>
    </p:embeddedFont>
    <p:embeddedFont>
      <p:font typeface="Helvetica Neue Light" panose="020B0604020202020204" charset="0"/>
      <p:regular r:id="rId60"/>
      <p:bold r:id="rId61"/>
      <p:italic r:id="rId62"/>
      <p:boldItalic r:id="rId63"/>
    </p:embeddedFont>
    <p:embeddedFont>
      <p:font typeface="Lato" panose="020F0502020204030203" pitchFamily="34" charset="0"/>
      <p:regular r:id="rId64"/>
      <p:bold r:id="rId65"/>
      <p:italic r:id="rId66"/>
      <p:boldItalic r:id="rId67"/>
    </p:embeddedFont>
    <p:embeddedFont>
      <p:font typeface="Tahoma" panose="020B0604030504040204" pitchFamily="34" charset="0"/>
      <p:regular r:id="rId68"/>
      <p:bold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94822E-8C2B-4774-91FD-1A5D822B0D05}">
  <a:tblStyle styleId="{6E94822E-8C2B-4774-91FD-1A5D822B0D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1786" autoAdjust="0"/>
  </p:normalViewPr>
  <p:slideViewPr>
    <p:cSldViewPr snapToGrid="0">
      <p:cViewPr varScale="1">
        <p:scale>
          <a:sx n="48" d="100"/>
          <a:sy n="48" d="100"/>
        </p:scale>
        <p:origin x="41" y="7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font" Target="fonts/font24.fntdata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5.xml"/><Relationship Id="rId71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2316551eda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2316551eda_0_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6" name="Google Shape;596;g12316551eda_0_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git clone </a:t>
            </a:r>
            <a:r>
              <a:rPr lang="en-US" sz="12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lang="en-US" sz="1200" dirty="0">
              <a:solidFill>
                <a:schemeClr val="accent5"/>
              </a:solidFill>
              <a:uFill>
                <a:noFill/>
              </a:u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export SPINUP_ROOT=$(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</p:txBody>
      </p:sp>
      <p:sp>
        <p:nvSpPr>
          <p:cNvPr id="313" name="Google Shape;31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2098c2ab9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5" name="Google Shape;325;g112098c2ab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226c10da8_2_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10226c10da8_2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226c10da8_2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g10226c10da8_2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lang="en-US" sz="12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chmod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u+rwx</a:t>
            </a:r>
            <a:r>
              <a:rPr lang="en-US" sz="1400" dirty="0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 -R </a:t>
            </a:r>
            <a:r>
              <a:rPr lang="en-US" sz="1400" dirty="0" err="1">
                <a:solidFill>
                  <a:schemeClr val="accent5"/>
                </a:solidFill>
                <a:latin typeface="Consolas"/>
                <a:ea typeface="Arial"/>
                <a:cs typeface="Arial"/>
                <a:sym typeface="Consolas"/>
              </a:rPr>
              <a:t>alpine_scripts</a:t>
            </a:r>
            <a:endParaRPr lang="en-US" sz="11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-–</a:t>
            </a:r>
            <a:r>
              <a:rPr lang="en-US" sz="1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qos</a:t>
            </a: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=testing alpine_scripts/submit_test.sh </a:t>
            </a:r>
            <a:endParaRPr dirty="0"/>
          </a:p>
        </p:txBody>
      </p:sp>
      <p:sp>
        <p:nvSpPr>
          <p:cNvPr id="399" name="Google Shape;39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23de0676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g1023de0676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12316551eda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12316551eda_0_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g12316551eda_0_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3" name="Google Shape;47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#!/bin/bash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--nodes=1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ntasks</a:t>
            </a:r>
            <a:r>
              <a:rPr lang="en-US" i="1" dirty="0">
                <a:solidFill>
                  <a:srgbClr val="3D7B7B"/>
                </a:solidFill>
                <a:effectLst/>
              </a:rPr>
              <a:t>=1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--time=00:01:00</a:t>
            </a:r>
            <a:r>
              <a:rPr lang="en-US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--partition=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atesting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--output=sleep_%</a:t>
            </a:r>
            <a:r>
              <a:rPr lang="en-US" i="1" dirty="0" err="1">
                <a:solidFill>
                  <a:srgbClr val="3D7B7B"/>
                </a:solidFill>
                <a:effectLst/>
              </a:rPr>
              <a:t>j.out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3D7B7B"/>
                </a:solidFill>
                <a:effectLst/>
              </a:rPr>
              <a:t>#SBATCH 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--mail-type=all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404040"/>
                </a:solidFill>
                <a:effectLst/>
                <a:latin typeface="Lato" panose="020F0502020204030203" pitchFamily="34" charset="0"/>
              </a:rPr>
              <a:t>#SBATCH --mail-user=&lt;username&gt;@colorado.edu</a:t>
            </a: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solidFill>
                <a:srgbClr val="3D7B7B"/>
              </a:solidFill>
              <a:effectLst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4" name="Google Shape;48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ls</a:t>
            </a:r>
            <a:endParaRPr dirty="0"/>
          </a:p>
        </p:txBody>
      </p:sp>
      <p:sp>
        <p:nvSpPr>
          <p:cNvPr id="495" name="Google Shape;49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fr-FR" sz="1200" dirty="0" err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fr-FR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fr-FR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fr-FR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lang="en-US" sz="11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6" name="Google Shape;50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lang="en-US" sz="12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2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12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" name="Google Shape;5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26882106d_2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g1026882106d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chmod</a:t>
            </a:r>
            <a:r>
              <a:rPr lang="en-US" dirty="0"/>
              <a:t> </a:t>
            </a:r>
            <a:r>
              <a:rPr lang="en-US" dirty="0" err="1"/>
              <a:t>u+rwx</a:t>
            </a:r>
            <a:r>
              <a:rPr lang="en-US" dirty="0"/>
              <a:t> -R scripts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cd programs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Rscript</a:t>
            </a:r>
            <a:r>
              <a:rPr lang="en-US" dirty="0"/>
              <a:t> </a:t>
            </a:r>
            <a:r>
              <a:rPr lang="en-US" dirty="0" err="1"/>
              <a:t>R_program.R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#SBATCH –partition=</a:t>
            </a:r>
            <a:r>
              <a:rPr lang="en-US" dirty="0" err="1"/>
              <a:t>amilan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 err="1"/>
              <a:t>sbatch</a:t>
            </a:r>
            <a:r>
              <a:rPr lang="en-US" dirty="0"/>
              <a:t> scripts/submit_R_SOLUTION.sh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56" name="Google Shape;55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23ae1a45bf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123ae1a45b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3ae1a45bf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g123ae1a45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3ae1a45bf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g123ae1a45b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6882106d_2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g1026882106d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MPI: </a:t>
            </a:r>
            <a:r>
              <a:rPr lang="en-US" b="0" i="0" dirty="0">
                <a:solidFill>
                  <a:srgbClr val="808080"/>
                </a:solidFill>
                <a:effectLst/>
                <a:latin typeface="Lato" panose="020F0502020204030203" pitchFamily="34" charset="0"/>
              </a:rPr>
              <a:t>Message Passing Interface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sbatch</a:t>
            </a:r>
            <a:r>
              <a:rPr lang="en-US" dirty="0"/>
              <a:t> scripts/submit_python_mpi.sh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</a:t>
            </a:r>
            <a:r>
              <a:rPr lang="en-US" b="1" dirty="0">
                <a:effectLst/>
              </a:rPr>
              <a:t>create</a:t>
            </a:r>
            <a:r>
              <a:rPr lang="en-US" dirty="0"/>
              <a:t> -n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activate </a:t>
            </a:r>
            <a:r>
              <a:rPr lang="en-US" dirty="0" err="1"/>
              <a:t>mycustomenv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effectLst/>
              </a:rPr>
              <a:t>conda</a:t>
            </a:r>
            <a:r>
              <a:rPr lang="en-US" dirty="0"/>
              <a:t> install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err="1"/>
              <a:t>scipy</a:t>
            </a:r>
            <a:r>
              <a:rPr lang="en-US" dirty="0"/>
              <a:t> </a:t>
            </a:r>
            <a:r>
              <a:rPr lang="en-US" dirty="0" err="1"/>
              <a:t>tensorflow</a:t>
            </a:r>
            <a:endParaRPr dirty="0"/>
          </a:p>
        </p:txBody>
      </p:sp>
      <p:sp>
        <p:nvSpPr>
          <p:cNvPr id="630" name="Google Shape;630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098c2ab9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g112098c2ab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2340e64330_0_4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g12340e64330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226c10da8_2_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10226c10da8_2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316551eda_0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2316551eda_0_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C774C7-3DD9-44A3-D412-31571CB5B8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316551eda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316551eda_0_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AMC – must sign end user agreement</a:t>
            </a:r>
            <a:endParaRPr dirty="0"/>
          </a:p>
        </p:txBody>
      </p:sp>
      <p:sp>
        <p:nvSpPr>
          <p:cNvPr id="355" name="Google Shape;355;g12316551eda_0_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340e64330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340e64330_0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12340e64330_0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e5acfa11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10e5acfa1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2316551ed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2316551eda_0_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12316551eda_0_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body" idx="1"/>
          </p:nvPr>
        </p:nvSpPr>
        <p:spPr>
          <a:xfrm rot="5400000">
            <a:off x="4014451" y="-1350624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sz="5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1" descr="Untitled.png" title="Be Boulder."/>
          <p:cNvPicPr preferRelativeResize="0"/>
          <p:nvPr/>
        </p:nvPicPr>
        <p:blipFill rotWithShape="1">
          <a:blip r:embed="rId14">
            <a:alphaModFix/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rot="10800000" flipH="1">
            <a:off x="457200" y="6081713"/>
            <a:ext cx="11277600" cy="14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>
            <a:spLocks noGrp="1"/>
          </p:cNvSpPr>
          <p:nvPr>
            <p:ph type="ftr" idx="11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sz="5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sz="2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sz="24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sz="20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dt" idx="10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ftr" idx="11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7" name="Google Shape;97;p14" descr="Untitled.png" title="Be Boulder."/>
          <p:cNvPicPr preferRelativeResize="0"/>
          <p:nvPr/>
        </p:nvPicPr>
        <p:blipFill rotWithShape="1">
          <a:blip r:embed="rId13">
            <a:alphaModFix/>
          </a:blip>
          <a:srcRect b="47287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 rot="10800000" flipH="1">
            <a:off x="457200" y="6081600"/>
            <a:ext cx="11277600" cy="1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9" name="Google Shape;99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rc.colorado.edu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ndemand-rmacc.rc.colorado.edu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searchComputing/Supercomputing_Spinup.gi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lurm.schedmd.com/sbatch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esearchComputing/Basics_Supercomputing/blob/master/2017_July/Day_One/%5b04%5d_submitting_jobs_supercomputer.pdf" TargetMode="External"/><Relationship Id="rId3" Type="http://schemas.openxmlformats.org/officeDocument/2006/relationships/hyperlink" Target="https://www.colorado.edu/rc/" TargetMode="External"/><Relationship Id="rId7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Supercomputing_Spinup" TargetMode="External"/><Relationship Id="rId11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5" Type="http://schemas.openxmlformats.org/officeDocument/2006/relationships/hyperlink" Target="mailto:rc-help@colorado.edu" TargetMode="External"/><Relationship Id="rId10" Type="http://schemas.openxmlformats.org/officeDocument/2006/relationships/hyperlink" Target="https://github.com/ResearchComputing/RMACC/blob/master/2017/How_Access_Summit/how_access_summit_2017.pdf" TargetMode="External"/><Relationship Id="rId4" Type="http://schemas.openxmlformats.org/officeDocument/2006/relationships/hyperlink" Target="https://curc.readthedocs.io/en/latest/" TargetMode="External"/><Relationship Id="rId9" Type="http://schemas.openxmlformats.org/officeDocument/2006/relationships/hyperlink" Target="https://github.com/ResearchComputing/Final_Tutorials/blob/master/General_Computing_Topics/EfficientSerialSubmission/EfficientSerial.pdf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lurm.schedmd.com/quickstart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rc-help@colorado.edu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urc.readthedocs.io/en/latest/software/loadbalancer.html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urc.readthedocs.io/en/latest/software/GNUParallel.html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urc-survey18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lurm.schedmd.com/quickstart.html" TargetMode="External"/><Relationship Id="rId4" Type="http://schemas.openxmlformats.org/officeDocument/2006/relationships/hyperlink" Target="mailto:rc-help@Colorado.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username@login.rc.colorado.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/>
          <p:cNvPicPr preferRelativeResize="0"/>
          <p:nvPr/>
        </p:nvPicPr>
        <p:blipFill rotWithShape="1">
          <a:blip r:embed="rId3">
            <a:alphaModFix/>
          </a:blip>
          <a:srcRect b="32562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 txBox="1">
            <a:spLocks noGrp="1"/>
          </p:cNvSpPr>
          <p:nvPr>
            <p:ph type="ctrTitle"/>
          </p:nvPr>
        </p:nvSpPr>
        <p:spPr>
          <a:xfrm>
            <a:off x="467095" y="4548248"/>
            <a:ext cx="11301352" cy="1543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Alpine Job Submission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dirty="0"/>
              <a:t>CURC Open OnDemand is a browser based, integrated, single access point for all of your HPC resources at CU Research Computing.</a:t>
            </a:r>
            <a:endParaRPr sz="2400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CU Boulder: Visit</a:t>
            </a:r>
            <a:r>
              <a:rPr lang="en-US" sz="2400" dirty="0">
                <a:uFill>
                  <a:noFill/>
                </a:uFill>
                <a:hlinkClick r:id="rId3"/>
              </a:rPr>
              <a:t> 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https://ondemand.rc.colorado.edu</a:t>
            </a:r>
            <a:r>
              <a:rPr lang="en-US" sz="2400" dirty="0"/>
              <a:t>.</a:t>
            </a:r>
          </a:p>
          <a:p>
            <a:pPr indent="-381000">
              <a:buSzPts val="2400"/>
            </a:pPr>
            <a:r>
              <a:rPr lang="en-US" sz="2400" dirty="0"/>
              <a:t>Other RMACC Institutions: Visit </a:t>
            </a:r>
            <a:r>
              <a:rPr lang="en-US" sz="2400" dirty="0">
                <a:hlinkClick r:id="rId4"/>
              </a:rPr>
              <a:t>https://ondemand-rmacc.rc.colorado.edu/</a:t>
            </a:r>
            <a:r>
              <a:rPr lang="en-US" sz="2400" dirty="0"/>
              <a:t> </a:t>
            </a:r>
            <a:endParaRPr sz="2400"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When you first log in, you will be on a login node. Your prompt: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240665" marR="4445" lvl="0" indent="-227965" algn="l" rtl="0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Alpine start a compile job.</a:t>
            </a:r>
            <a:endParaRPr dirty="0"/>
          </a:p>
          <a:p>
            <a:pPr marL="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3500" dirty="0">
              <a:solidFill>
                <a:srgbClr val="2F2B20"/>
              </a:solidFill>
            </a:endParaRPr>
          </a:p>
          <a:p>
            <a:pPr marL="457200" marR="4445" lvl="0" indent="-3683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Navigate to a workspace of your choice (e.g. scratch) and download the material for this workshop:</a:t>
            </a:r>
            <a:endParaRPr dirty="0"/>
          </a:p>
        </p:txBody>
      </p:sp>
      <p:sp>
        <p:nvSpPr>
          <p:cNvPr id="318" name="Google Shape;318;p3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20" name="Google Shape;320;p36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lang="en-US" sz="1800" b="0" i="0" u="none" strike="noStrike" cap="non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328025" y="3677360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acompile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36"/>
          <p:cNvSpPr/>
          <p:nvPr/>
        </p:nvSpPr>
        <p:spPr>
          <a:xfrm>
            <a:off x="1328025" y="4865400"/>
            <a:ext cx="8191200" cy="1185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git clone </a:t>
            </a:r>
            <a:r>
              <a:rPr lang="en-US" sz="18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https://github.com/ResearchComputing/Supercomputing_Spinup.git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cd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Supercomputing_Spinup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[user@c3cpu-a5-u32-4 ~]$ export SPINUP_ROOT=$(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 dirty="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Directory</a:t>
            </a:r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dirty="0"/>
              <a:t>Navigate to the “</a:t>
            </a:r>
            <a:r>
              <a:rPr lang="en-US" dirty="0" err="1"/>
              <a:t>job_submission_spinup</a:t>
            </a:r>
            <a:r>
              <a:rPr lang="en-US" dirty="0"/>
              <a:t>” directory</a:t>
            </a: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286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/>
          </a:p>
          <a:p>
            <a:pPr marL="240665" marR="4445" lvl="0" indent="-2025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This is the “working directory” we will be working with in this course/tutorial, keep in mind as we submit/create jobs</a:t>
            </a:r>
            <a:endParaRPr dirty="0"/>
          </a:p>
        </p:txBody>
      </p:sp>
      <p:sp>
        <p:nvSpPr>
          <p:cNvPr id="330" name="Google Shape;330;p3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32" name="Google Shape;332;p37"/>
          <p:cNvSpPr/>
          <p:nvPr/>
        </p:nvSpPr>
        <p:spPr>
          <a:xfrm>
            <a:off x="1290175" y="2116123"/>
            <a:ext cx="7615800" cy="407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user@loginNN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 cd $SPINUP_ROOT/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body" idx="1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0665" marR="4445" lvl="0" indent="-227965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 dirty="0">
              <a:solidFill>
                <a:srgbClr val="2F2B20"/>
              </a:solidFill>
            </a:endParaRPr>
          </a:p>
          <a:p>
            <a:pPr marL="228600" marR="4445" lvl="0" indent="0" algn="l" rtl="0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SLURM</a:t>
            </a:r>
            <a:endParaRPr dirty="0"/>
          </a:p>
          <a:p>
            <a:pPr marL="697865" marR="4445" lvl="1" indent="-22860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lang="en-US" sz="1800" b="1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 dirty="0">
              <a:solidFill>
                <a:srgbClr val="000000"/>
              </a:solidFill>
            </a:endParaRPr>
          </a:p>
          <a:p>
            <a:pPr marL="685800" marR="4445" lvl="0" indent="0" algn="l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 dirty="0"/>
          </a:p>
          <a:p>
            <a:pPr marL="228600" marR="4445" lvl="0" indent="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endParaRPr sz="2200" dirty="0">
              <a:solidFill>
                <a:srgbClr val="2F2B20"/>
              </a:solidFill>
            </a:endParaRPr>
          </a:p>
          <a:p>
            <a:pPr marL="240665" marR="4445" lvl="0" indent="-227965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 dirty="0"/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Batch Jobs</a:t>
            </a:r>
            <a:endParaRPr sz="2200" b="1" dirty="0">
              <a:solidFill>
                <a:srgbClr val="2F2B20"/>
              </a:solidFill>
            </a:endParaRPr>
          </a:p>
          <a:p>
            <a:pPr marL="697865" marR="4445" lvl="1" indent="-254000" algn="just" rtl="0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 b="1" dirty="0">
                <a:solidFill>
                  <a:srgbClr val="2F2B20"/>
                </a:solidFill>
              </a:rPr>
              <a:t>Interactive Jobs</a:t>
            </a:r>
            <a:endParaRPr sz="2200" b="1" dirty="0">
              <a:solidFill>
                <a:srgbClr val="2F2B20"/>
              </a:solidFill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351" name="Google Shape;351;p39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53" name="Google Shape;353;p39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39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39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39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8" name="Google Shape;358;p39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59" name="Google Shape;359;p39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60" name="Google Shape;36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74" name="Google Shape;374;p4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75" name="Google Shape;375;p4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76" name="Google Shape;376;p4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4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4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4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" name="Google Shape;381;p4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82" name="Google Shape;382;p4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83" name="Google Shape;3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393" name="Google Shape;393;p41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b="1" dirty="0">
                <a:solidFill>
                  <a:srgbClr val="2F2B20"/>
                </a:solidFill>
              </a:rPr>
              <a:t>Batch Jobs</a:t>
            </a:r>
            <a:r>
              <a:rPr lang="en-US" dirty="0">
                <a:solidFill>
                  <a:srgbClr val="2F2B20"/>
                </a:solidFill>
              </a:rPr>
              <a:t> are jobs you submit to the scheduler where they are run later without supervision.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By far the most common job on Alpine</a:t>
            </a:r>
            <a:endParaRPr dirty="0">
              <a:solidFill>
                <a:srgbClr val="2F2B20"/>
              </a:solidFill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Requires a job script</a:t>
            </a: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 dirty="0">
              <a:solidFill>
                <a:srgbClr val="2F2B2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dirty="0">
                <a:solidFill>
                  <a:srgbClr val="2F2B20"/>
                </a:solidFill>
              </a:rPr>
              <a:t>A job script is simply a script that includes </a:t>
            </a:r>
            <a:r>
              <a:rPr lang="en-US" b="1" dirty="0">
                <a:solidFill>
                  <a:srgbClr val="2F2B20"/>
                </a:solidFill>
              </a:rPr>
              <a:t>SLURM directives</a:t>
            </a:r>
            <a:r>
              <a:rPr lang="en-US" dirty="0">
                <a:solidFill>
                  <a:srgbClr val="2F2B20"/>
                </a:solidFill>
              </a:rPr>
              <a:t> (resource specifics) ahead of any commands.</a:t>
            </a:r>
            <a:endParaRPr dirty="0">
              <a:solidFill>
                <a:srgbClr val="2F2B20"/>
              </a:solidFill>
            </a:endParaRPr>
          </a:p>
        </p:txBody>
      </p:sp>
      <p:sp>
        <p:nvSpPr>
          <p:cNvPr id="395" name="Google Shape;395;p4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"/>
          <p:cNvSpPr txBox="1">
            <a:spLocks noGrp="1"/>
          </p:cNvSpPr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2" name="Google Shape;402;p42"/>
          <p:cNvSpPr txBox="1">
            <a:spLocks noGrp="1"/>
          </p:cNvSpPr>
          <p:nvPr>
            <p:ph type="body" idx="1"/>
          </p:nvPr>
        </p:nvSpPr>
        <p:spPr>
          <a:xfrm>
            <a:off x="827125" y="1791386"/>
            <a:ext cx="108174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6957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First, load up the </a:t>
            </a:r>
            <a:r>
              <a:rPr lang="en-US" sz="2400" b="1" dirty="0" err="1">
                <a:latin typeface="Helvetica Neue"/>
                <a:ea typeface="Helvetica Neue"/>
                <a:cs typeface="Helvetica Neue"/>
                <a:sym typeface="Helvetica Neue"/>
              </a:rPr>
              <a:t>slurm</a:t>
            </a: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 Alpine module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064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sbatch</a:t>
            </a: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command to submit a batch job</a:t>
            </a: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695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40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your first job! :  </a:t>
            </a: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40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378380" algn="l" rtl="0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SLURM Script contains the parameters needed to define a job</a:t>
            </a:r>
            <a:r>
              <a:rPr lang="en-US" sz="2550" dirty="0">
                <a:latin typeface="Helvetica Neue"/>
                <a:ea typeface="Helvetica Neue"/>
                <a:cs typeface="Helvetica Neue"/>
                <a:sym typeface="Helvetica Neue"/>
              </a:rPr>
              <a:t> but a</a:t>
            </a:r>
            <a:r>
              <a:rPr lang="en-US" sz="25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dditional flags can be used to temporarily replace any set parameters. </a:t>
            </a:r>
            <a:endParaRPr sz="2550" dirty="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Google Shape;403;p42"/>
          <p:cNvSpPr txBox="1"/>
          <p:nvPr/>
        </p:nvSpPr>
        <p:spPr>
          <a:xfrm>
            <a:off x="4574935" y="6050822"/>
            <a:ext cx="27876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5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u="sng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http://slurm.schedmd.com/sbatch.html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4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6" name="Google Shape;406;p4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407" name="Google Shape;407;p42"/>
          <p:cNvSpPr/>
          <p:nvPr/>
        </p:nvSpPr>
        <p:spPr>
          <a:xfrm>
            <a:off x="1314325" y="3553457"/>
            <a:ext cx="9843000" cy="7914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$SPINUP_ROOT/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job_submission_spinup</a:t>
            </a:r>
            <a:endParaRPr sz="20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alpine_scripts/submit_test.sh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2"/>
          <p:cNvSpPr/>
          <p:nvPr/>
        </p:nvSpPr>
        <p:spPr>
          <a:xfrm>
            <a:off x="1245325" y="219499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slurm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/alpine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2"/>
          <p:cNvSpPr/>
          <p:nvPr/>
        </p:nvSpPr>
        <p:spPr>
          <a:xfrm>
            <a:off x="1314325" y="5589128"/>
            <a:ext cx="9843000" cy="461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--partition=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atesting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-–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qos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=testing alpine_scripts/submit_test.sh  </a:t>
            </a:r>
            <a:endParaRPr sz="1800" dirty="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7" name="Google Shape;417;p4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418" name="Google Shape;418;p43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4"/>
          <p:cNvSpPr txBox="1">
            <a:spLocks noGrp="1"/>
          </p:cNvSpPr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419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alpine_scripts/submit_test.sh</a:t>
            </a:r>
            <a:r>
              <a:rPr lang="en-US" sz="3000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 dirty="0"/>
          </a:p>
        </p:txBody>
      </p:sp>
      <p:sp>
        <p:nvSpPr>
          <p:cNvPr id="425" name="Google Shape;425;p4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6" name="Google Shape;426;p4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427" name="Google Shape;427;p44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amilan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	# Specify Alpine CPU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j.out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    	# Rename standard output file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 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>
            <a:off x="838200" y="1501302"/>
            <a:ext cx="10515600" cy="43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Instructor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24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Trevor Hall</a:t>
            </a:r>
          </a:p>
          <a:p>
            <a:pPr marL="0" marR="5905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Homepage: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https://www.colorado.edu/rc/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Docs: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https://curc.readthedocs.io/en/latest/</a:t>
            </a: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400" i="1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sz="2400" i="1" dirty="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i="1" dirty="0">
                <a:latin typeface="Helvetica Neue"/>
                <a:ea typeface="Helvetica Neue"/>
                <a:cs typeface="Helvetica Neue"/>
                <a:sym typeface="Helvetica Neue"/>
              </a:rPr>
              <a:t>RC Helpdesk: </a:t>
            </a:r>
            <a:r>
              <a:rPr lang="en-US" sz="2400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sz="2400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i="1" dirty="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Course Materials: </a:t>
            </a:r>
            <a:r>
              <a:rPr lang="en-US" sz="2400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https://github.com/ResearchComputing/Supercomputing_Spinup</a:t>
            </a: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Helvetica Neue"/>
                <a:ea typeface="Helvetica Neue"/>
                <a:cs typeface="Helvetica Neue"/>
                <a:sym typeface="Helvetica Neue"/>
              </a:rPr>
              <a:t>Survey: </a:t>
            </a:r>
            <a:r>
              <a:rPr lang="en-US" sz="2400" u="sng" dirty="0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sz="2400" dirty="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59055" lvl="0" indent="0" algn="l" rtl="0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168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lang="en-US" sz="1585" i="1" dirty="0">
                <a:solidFill>
                  <a:schemeClr val="dk1"/>
                </a:solidFill>
              </a:rPr>
              <a:t>, 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Blaas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sz="1585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585" i="1" dirty="0" err="1">
                <a:solidFill>
                  <a:schemeClr val="dk1"/>
                </a:solidFill>
              </a:rPr>
              <a:t>ea</a:t>
            </a:r>
            <a:r>
              <a:rPr lang="en-US" sz="1585" i="1" dirty="0">
                <a:solidFill>
                  <a:schemeClr val="dk1"/>
                </a:solidFill>
              </a:rPr>
              <a:t> </a:t>
            </a:r>
            <a:r>
              <a:rPr lang="en-US" sz="1585" i="1" dirty="0" err="1">
                <a:solidFill>
                  <a:schemeClr val="dk1"/>
                </a:solidFill>
              </a:rPr>
              <a:t>Trehan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585" b="0" i="1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r>
              <a:rPr lang="en-US" sz="1585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585" b="0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5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12689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marL="12689" marR="0" lvl="0" indent="0" algn="l" rtl="0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&lt;options&gt;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45"/>
          <p:cNvSpPr txBox="1">
            <a:spLocks noGrp="1"/>
          </p:cNvSpPr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 dirty="0"/>
          </a:p>
        </p:txBody>
      </p:sp>
      <p:sp>
        <p:nvSpPr>
          <p:cNvPr id="434" name="Google Shape;434;p45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nodes:</a:t>
            </a:r>
            <a:endParaRPr sz="1800" b="1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Number of cores:</a:t>
            </a:r>
            <a:endParaRPr sz="1800" b="1"/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Quality of service:</a:t>
            </a:r>
            <a:endParaRPr sz="1800">
              <a:solidFill>
                <a:schemeClr val="dk1"/>
              </a:solidFill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2692" algn="l" rtl="0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0665" marR="0" lvl="0" indent="-205740" algn="l" rtl="0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 b="1">
                <a:solidFill>
                  <a:srgbClr val="2F2B20"/>
                </a:solidFill>
              </a:rPr>
              <a:t>Output:</a:t>
            </a:r>
            <a:endParaRPr sz="1800" b="1"/>
          </a:p>
        </p:txBody>
      </p:sp>
      <p:sp>
        <p:nvSpPr>
          <p:cNvPr id="435" name="Google Shape;435;p45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000" rIns="0" bIns="0" anchor="t" anchorCtr="0">
            <a:spAutoFit/>
          </a:bodyPr>
          <a:lstStyle/>
          <a:p>
            <a:pPr marL="12065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lang="en-US" sz="1500" b="1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sz="1500" b="1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28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065" marR="0" lvl="0" indent="0" algn="l" rtl="0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>
              <a:solidFill>
                <a:schemeClr val="accent2"/>
              </a:solidFill>
            </a:endParaRPr>
          </a:p>
          <a:p>
            <a:pPr marL="12065" marR="0" lvl="0" indent="0" algn="l" rtl="0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5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3275" rIns="0" bIns="0" anchor="t" anchorCtr="0">
            <a:spAutoFit/>
          </a:bodyPr>
          <a:lstStyle/>
          <a:p>
            <a:pPr marL="12689" marR="5075" lvl="0" indent="0" algn="l" rtl="0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lang="en-US" sz="1498" i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&lt;&gt; </a:t>
            </a:r>
            <a:r>
              <a:rPr lang="en-US" sz="1498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above – this designates something specific you as a  user must enter about your job</a:t>
            </a:r>
            <a:endParaRPr sz="1498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4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9" name="Google Shape;439;p4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40" name="Google Shape;440;p45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1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More on slurm commands:  https://slurm.schedmd.com/quickstart.html</a:t>
            </a:r>
            <a:endParaRPr sz="1200" i="1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cs typeface="Helvetica Neue Light"/>
                <a:sym typeface="Helvetica Neue Light"/>
              </a:rPr>
              <a:t>Alpine Partitions</a:t>
            </a:r>
            <a:endParaRPr dirty="0"/>
          </a:p>
        </p:txBody>
      </p:sp>
      <p:sp>
        <p:nvSpPr>
          <p:cNvPr id="832" name="Google Shape;832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graphicFrame>
        <p:nvGraphicFramePr>
          <p:cNvPr id="833" name="Google Shape;833;p68"/>
          <p:cNvGraphicFramePr/>
          <p:nvPr/>
        </p:nvGraphicFramePr>
        <p:xfrm>
          <a:off x="838200" y="1690825"/>
          <a:ext cx="10218825" cy="3174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16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26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35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0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/>
                        <a:t>RAM/core (GB)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sz="1800" b="1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amilan</a:t>
                      </a:r>
                      <a:endParaRPr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ami100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 dirty="0"/>
                        <a:t>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AMD MI100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3.74</a:t>
                      </a:r>
                      <a:endParaRPr sz="1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strike="noStrike" cap="none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aa100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GPU Node:</a:t>
                      </a:r>
                      <a:endParaRPr sz="1800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3x Nvidia A100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3.74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64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err="1"/>
                        <a:t>amem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High-memory node</a:t>
                      </a:r>
                      <a:endParaRPr sz="1800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21.5</a:t>
                      </a:r>
                      <a:endParaRPr sz="1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48</a:t>
                      </a:r>
                      <a:endParaRPr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0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u="none" strike="noStrike" cap="none" dirty="0"/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578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>
            <a:spLocks noGrp="1"/>
          </p:cNvSpPr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</a:t>
            </a:r>
            <a:endParaRPr/>
          </a:p>
        </p:txBody>
      </p:sp>
      <p:graphicFrame>
        <p:nvGraphicFramePr>
          <p:cNvPr id="457" name="Google Shape;457;p47"/>
          <p:cNvGraphicFramePr/>
          <p:nvPr>
            <p:extLst>
              <p:ext uri="{D42A27DB-BD31-4B8C-83A1-F6EECF244321}">
                <p14:modId xmlns:p14="http://schemas.microsoft.com/office/powerpoint/2010/main" val="3874161914"/>
              </p:ext>
            </p:extLst>
          </p:nvPr>
        </p:nvGraphicFramePr>
        <p:xfrm>
          <a:off x="1071563" y="3952875"/>
          <a:ext cx="9179225" cy="199072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1190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3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2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72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sz="18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Derived from partition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256</a:t>
                      </a: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mem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High-memory jobs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sz="18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3100" marR="43100" marT="43100" marB="43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279699"/>
                  </a:ext>
                </a:extLst>
              </a:tr>
            </a:tbl>
          </a:graphicData>
        </a:graphic>
      </p:graphicFrame>
      <p:sp>
        <p:nvSpPr>
          <p:cNvPr id="459" name="Google Shape;459;p4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0" name="Google Shape;460;p4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61" name="Google Shape;461;p4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>
                <a:solidFill>
                  <a:srgbClr val="2F2B20"/>
                </a:solidFill>
              </a:rPr>
              <a:t>Alpine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, this means if your job needs to run longer than 1 day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marL="726440" lvl="1" indent="-2279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marL="726440" lvl="1" indent="-75565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7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6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8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69" name="Google Shape;469;p4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0" name="Google Shape;470;p4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9"/>
          <p:cNvSpPr txBox="1">
            <a:spLocks noGrp="1"/>
          </p:cNvSpPr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76" name="Google Shape;476;p49"/>
          <p:cNvSpPr txBox="1">
            <a:spLocks noGrp="1"/>
          </p:cNvSpPr>
          <p:nvPr>
            <p:ph type="body" idx="1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69240" lvl="0" indent="-2279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 dirty="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 dirty="0"/>
          </a:p>
          <a:p>
            <a:pPr marL="228600" lvl="0" indent="-9779" algn="l" rtl="0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endParaRPr sz="3446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Navigate back to the </a:t>
            </a:r>
            <a:r>
              <a:rPr lang="en-US" sz="1950" dirty="0" err="1">
                <a:solidFill>
                  <a:schemeClr val="accent5"/>
                </a:solidFill>
              </a:rPr>
              <a:t>job_submission_spinup</a:t>
            </a:r>
            <a:r>
              <a:rPr lang="en-US" sz="1950" dirty="0">
                <a:solidFill>
                  <a:srgbClr val="2F2B20"/>
                </a:solidFill>
              </a:rPr>
              <a:t> directory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Create file </a:t>
            </a:r>
            <a:r>
              <a:rPr lang="en-US" sz="1950" dirty="0">
                <a:solidFill>
                  <a:schemeClr val="accent5"/>
                </a:solidFill>
              </a:rPr>
              <a:t>alpine_scripts/sleep.sh</a:t>
            </a:r>
            <a:endParaRPr dirty="0"/>
          </a:p>
          <a:p>
            <a:pPr marL="812165" marR="4445" lvl="1" indent="-342265" algn="l" rtl="0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 dirty="0">
                <a:solidFill>
                  <a:srgbClr val="2F2B20"/>
                </a:solidFill>
              </a:rPr>
              <a:t>The job should contain the following commands: </a:t>
            </a:r>
            <a:endParaRPr sz="1950" dirty="0"/>
          </a:p>
        </p:txBody>
      </p:sp>
      <p:sp>
        <p:nvSpPr>
          <p:cNvPr id="477" name="Google Shape;477;p49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79" name="Google Shape;479;p4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0" name="Google Shape;480;p4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81" name="Google Shape;481;p4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lang="en-US" sz="24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sz="24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sleep.sh</a:t>
            </a:r>
            <a:endParaRPr/>
          </a:p>
        </p:txBody>
      </p:sp>
      <p:sp>
        <p:nvSpPr>
          <p:cNvPr id="487" name="Google Shape;487;p50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69265" lvl="0" indent="-456565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lang="en-US" sz="2398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on 1 node</a:t>
            </a:r>
            <a:endParaRPr sz="2398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minute wall time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lang="en-US" sz="2350" b="1" dirty="0" err="1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atesting</a:t>
            </a:r>
            <a:r>
              <a:rPr lang="en-US" sz="2350" b="1" dirty="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partition</a:t>
            </a:r>
            <a:endParaRPr b="1" dirty="0"/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 dirty="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“sleep_%</a:t>
            </a:r>
            <a:r>
              <a:rPr lang="en-US" sz="2350" b="1" dirty="0" err="1">
                <a:latin typeface="Helvetica Neue"/>
                <a:ea typeface="Helvetica Neue"/>
                <a:cs typeface="Helvetica Neue"/>
                <a:sym typeface="Helvetica Neue"/>
              </a:rPr>
              <a:t>j.out</a:t>
            </a:r>
            <a:r>
              <a:rPr lang="en-US" sz="2350" b="1" dirty="0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endParaRPr sz="235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69265" lvl="0" indent="-456565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Contains the following </a:t>
            </a:r>
            <a:r>
              <a:rPr lang="en-US" sz="2398" b="1" dirty="0"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r>
              <a:rPr lang="en-US" sz="2398" dirty="0">
                <a:latin typeface="Helvetica Neue"/>
                <a:ea typeface="Helvetica Neue"/>
                <a:cs typeface="Helvetica Neue"/>
                <a:sym typeface="Helvetica Neue"/>
              </a:rPr>
              <a:t> -&gt;  </a:t>
            </a: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* Bonus: Email yourself when the job ends</a:t>
            </a:r>
            <a:endParaRPr sz="1800" dirty="0"/>
          </a:p>
          <a:p>
            <a:pPr marL="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398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9" name="Google Shape;489;p5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0" name="Google Shape;490;p5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91" name="Google Shape;491;p50"/>
          <p:cNvSpPr txBox="1"/>
          <p:nvPr/>
        </p:nvSpPr>
        <p:spPr>
          <a:xfrm>
            <a:off x="6655903" y="3429008"/>
            <a:ext cx="4280100" cy="997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 dirty="0"/>
          </a:p>
        </p:txBody>
      </p:sp>
      <p:sp>
        <p:nvSpPr>
          <p:cNvPr id="492" name="Google Shape;492;p50"/>
          <p:cNvSpPr/>
          <p:nvPr/>
        </p:nvSpPr>
        <p:spPr>
          <a:xfrm>
            <a:off x="544150" y="5121375"/>
            <a:ext cx="59226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alpine_scripts/sleep.sh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1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22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</a:pPr>
            <a:r>
              <a:rPr lang="en-US" sz="2700">
                <a:solidFill>
                  <a:schemeClr val="dk1"/>
                </a:solidFill>
              </a:rPr>
              <a:t>Once a job completes its execution, the standard output of the script will be redirected to an output file.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Great for debugging!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Could be different from output generated by your application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File is created in directory job was run unless specified in your </a:t>
            </a:r>
            <a:br>
              <a:rPr lang="en-US" sz="2300" i="0" u="none" strike="noStrike" cap="none">
                <a:solidFill>
                  <a:schemeClr val="dk1"/>
                </a:solidFill>
              </a:rPr>
            </a:b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directive.</a:t>
            </a:r>
            <a:endParaRPr sz="1300"/>
          </a:p>
          <a:p>
            <a:pPr marL="685800" marR="0" lvl="1" indent="-33591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2300" i="0" u="none" strike="noStrike" cap="none">
                <a:solidFill>
                  <a:schemeClr val="dk1"/>
                </a:solidFill>
              </a:rPr>
              <a:t>If the </a:t>
            </a:r>
            <a:r>
              <a:rPr lang="en-US" sz="2300" i="0" u="none" strike="noStrike" cap="none">
                <a:solidFill>
                  <a:srgbClr val="000000"/>
                </a:solidFill>
              </a:rPr>
              <a:t>directive </a:t>
            </a:r>
            <a:r>
              <a:rPr lang="en-US" sz="2300" i="0" u="none" strike="noStrike" cap="none">
                <a:solidFill>
                  <a:schemeClr val="accent5"/>
                </a:solidFill>
              </a:rPr>
              <a:t>--output</a:t>
            </a:r>
            <a:r>
              <a:rPr lang="en-US" sz="2300" i="0" u="none" strike="noStrike" cap="none">
                <a:solidFill>
                  <a:schemeClr val="dk1"/>
                </a:solidFill>
              </a:rPr>
              <a:t> is not provided then a generic file name will be used (slurm_xxxxxx.out).</a:t>
            </a:r>
            <a:endParaRPr sz="2300" i="0" u="none" strike="noStrike" cap="none">
              <a:solidFill>
                <a:schemeClr val="dk1"/>
              </a:solidFill>
            </a:endParaRPr>
          </a:p>
          <a:p>
            <a:pPr marL="685800" marR="0" lvl="1" indent="-1898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1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500" name="Google Shape;500;p5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1" name="Google Shape;501;p5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502" name="Google Shape;502;p51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lang="en-US" sz="1600" i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lang="en-US" sz="1600" i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sz="1600" i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6204" marR="0" lvl="0" indent="-10460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03" name="Google Shape;503;p51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i="1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sz="1800" i="1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0574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509" name="Google Shape;509;p52"/>
          <p:cNvSpPr txBox="1">
            <a:spLocks noGrp="1"/>
          </p:cNvSpPr>
          <p:nvPr>
            <p:ph type="body" idx="1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 dirty="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</a:t>
            </a:r>
            <a:r>
              <a:rPr lang="en-US" sz="2200" b="1" dirty="0">
                <a:solidFill>
                  <a:srgbClr val="2F2B20"/>
                </a:solidFill>
              </a:rPr>
              <a:t>in queue and while running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2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 dirty="0" err="1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</a:t>
            </a:r>
            <a:r>
              <a:rPr lang="en-US" sz="2200" b="1" dirty="0">
                <a:solidFill>
                  <a:srgbClr val="2F2B20"/>
                </a:solidFill>
              </a:rPr>
              <a:t>previous Jobs</a:t>
            </a:r>
            <a:endParaRPr b="1"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 dirty="0"/>
          </a:p>
          <a:p>
            <a:pPr marL="685800" lvl="1" indent="-3422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1" name="Google Shape;511;p5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2" name="Google Shape;512;p5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513" name="Google Shape;513;p52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–u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–p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4" name="Google Shape;514;p52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 --start=MM/DD/YY –u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sacct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–j 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03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/>
              <a:t>Another method of checking details of your job while running is with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  <a:p>
            <a:pPr marL="228600" lvl="0" indent="-203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 err="1">
                <a:solidFill>
                  <a:schemeClr val="accent5"/>
                </a:solidFill>
              </a:rPr>
              <a:t>seff</a:t>
            </a:r>
            <a:r>
              <a:rPr lang="en-US" sz="2400" dirty="0"/>
              <a:t>: Utility to </a:t>
            </a:r>
            <a:r>
              <a:rPr lang="en-US" sz="2400" b="1" dirty="0"/>
              <a:t>check efficiency post-job</a:t>
            </a:r>
            <a:endParaRPr sz="2400" b="1" dirty="0"/>
          </a:p>
        </p:txBody>
      </p:sp>
      <p:sp>
        <p:nvSpPr>
          <p:cNvPr id="520" name="Google Shape;520;p53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522" name="Google Shape;522;p5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3" name="Google Shape;523;p5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524" name="Google Shape;524;p53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show job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53"/>
          <p:cNvSpPr/>
          <p:nvPr/>
        </p:nvSpPr>
        <p:spPr>
          <a:xfrm>
            <a:off x="1142025" y="4805470"/>
            <a:ext cx="7263300" cy="7389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slurmtools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seff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 dirty="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532" name="Google Shape;532;p5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3" name="Google Shape;533;p5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534" name="Google Shape;534;p54"/>
          <p:cNvSpPr txBox="1">
            <a:spLocks noGrp="1"/>
          </p:cNvSpPr>
          <p:nvPr>
            <p:ph type="body" idx="1"/>
          </p:nvPr>
        </p:nvSpPr>
        <p:spPr>
          <a:xfrm>
            <a:off x="838200" y="1804627"/>
            <a:ext cx="10515600" cy="3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Okay so running a job is easy, but how do I run a job with my software?</a:t>
            </a:r>
            <a:endParaRPr dirty="0">
              <a:solidFill>
                <a:srgbClr val="00000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LMOD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Module system on CURC systems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/>
              <a:t>Modifies your environment to make your desired software visible to your terminal.</a:t>
            </a: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  <p:sp>
        <p:nvSpPr>
          <p:cNvPr id="535" name="Google Shape;535;p54"/>
          <p:cNvSpPr/>
          <p:nvPr/>
        </p:nvSpPr>
        <p:spPr>
          <a:xfrm>
            <a:off x="1572848" y="4682611"/>
            <a:ext cx="7263300" cy="7080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 resources</a:t>
            </a:r>
            <a:endParaRPr/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457200" lvl="0" indent="-381000" algn="l" rtl="0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 Jobs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>
            <a:spLocks noGrp="1"/>
          </p:cNvSpPr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542" name="Google Shape;542;p5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3" name="Google Shape;543;p5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544" name="Google Shape;544;p5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09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 sz="2680"/>
          </a:p>
          <a:p>
            <a:pPr marL="457200" lvl="1" indent="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endParaRPr sz="2680">
              <a:solidFill>
                <a:srgbClr val="000000"/>
              </a:solidFill>
            </a:endParaRPr>
          </a:p>
          <a:p>
            <a:pPr marL="228600" lvl="0" indent="-22098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 sz="268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</a:pPr>
            <a:r>
              <a:rPr lang="en-US" sz="23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RC User support is happy to assist,</a:t>
            </a:r>
            <a:r>
              <a:rPr lang="en-US" sz="2340" i="1"/>
              <a:t>installs are best effort</a:t>
            </a:r>
            <a:endParaRPr sz="2340"/>
          </a:p>
          <a:p>
            <a:pPr marL="685800" lvl="1" indent="-22479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For more assistance contact </a:t>
            </a:r>
            <a:r>
              <a:rPr lang="en-US" sz="2340" u="sng">
                <a:solidFill>
                  <a:schemeClr val="hlink"/>
                </a:solidFill>
                <a:hlinkClick r:id="rId3"/>
              </a:rPr>
              <a:t>rc-help@colorado.edu</a:t>
            </a:r>
            <a:endParaRPr sz="2340"/>
          </a:p>
          <a:p>
            <a:pPr marL="685800" lvl="1" indent="-762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endParaRPr sz="2340"/>
          </a:p>
          <a:p>
            <a:pPr marL="228600" lvl="0" indent="-508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sz="2680"/>
          </a:p>
        </p:txBody>
      </p:sp>
      <p:sp>
        <p:nvSpPr>
          <p:cNvPr id="545" name="Google Shape;545;p55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6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1: Serial R Code</a:t>
            </a:r>
            <a:endParaRPr/>
          </a:p>
        </p:txBody>
      </p:sp>
      <p:sp>
        <p:nvSpPr>
          <p:cNvPr id="552" name="Google Shape;552;p5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3" name="Google Shape;553;p5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 dirty="0"/>
          </a:p>
        </p:txBody>
      </p:sp>
      <p:sp>
        <p:nvSpPr>
          <p:cNvPr id="559" name="Google Shape;559;p57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157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run R on an R script</a:t>
            </a:r>
            <a:endParaRPr sz="26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Batch script calls and runs </a:t>
            </a:r>
            <a:r>
              <a:rPr lang="en-US" sz="2600" dirty="0">
                <a:solidFill>
                  <a:schemeClr val="accent5"/>
                </a:solidFill>
              </a:rPr>
              <a:t>programs/</a:t>
            </a:r>
            <a:r>
              <a:rPr lang="en-US" sz="2600" dirty="0" err="1">
                <a:solidFill>
                  <a:schemeClr val="accent5"/>
                </a:solidFill>
              </a:rPr>
              <a:t>R_program.R</a:t>
            </a:r>
            <a:endParaRPr sz="2600" dirty="0">
              <a:solidFill>
                <a:schemeClr val="accent5"/>
              </a:solidFill>
            </a:endParaRPr>
          </a:p>
          <a:p>
            <a:pPr marL="685800" lvl="1" indent="-25400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>
                <a:solidFill>
                  <a:srgbClr val="2F2B20"/>
                </a:solidFill>
              </a:rPr>
              <a:t>Let’s take a look at the R program</a:t>
            </a:r>
            <a:endParaRPr sz="2200" dirty="0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600" i="1" dirty="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Let’s examine the batch script </a:t>
            </a:r>
            <a:r>
              <a:rPr lang="en-US" sz="2600" dirty="0">
                <a:solidFill>
                  <a:schemeClr val="accent5"/>
                </a:solidFill>
              </a:rPr>
              <a:t>scripts/submit_R.sh</a:t>
            </a:r>
            <a:endParaRPr sz="2600" dirty="0">
              <a:solidFill>
                <a:schemeClr val="accent5"/>
              </a:solidFill>
            </a:endParaRPr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Note how R is loaded</a:t>
            </a:r>
            <a:endParaRPr sz="2200" dirty="0"/>
          </a:p>
          <a:p>
            <a:pPr marL="698300" lvl="1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R program can be run with “</a:t>
            </a:r>
            <a:r>
              <a:rPr lang="en-US" sz="2200" dirty="0" err="1"/>
              <a:t>Rscript</a:t>
            </a:r>
            <a:r>
              <a:rPr lang="en-US" sz="2200" dirty="0"/>
              <a:t> &lt;script&gt;”</a:t>
            </a:r>
            <a:endParaRPr sz="2200" dirty="0"/>
          </a:p>
          <a:p>
            <a:pPr marL="6858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200" dirty="0"/>
          </a:p>
          <a:p>
            <a:pPr marL="241100" lvl="0" indent="-2157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 dirty="0">
                <a:solidFill>
                  <a:srgbClr val="2F2B20"/>
                </a:solidFill>
              </a:rPr>
              <a:t>Go ahead and submit the batch script:</a:t>
            </a:r>
            <a:endParaRPr sz="2600" dirty="0"/>
          </a:p>
        </p:txBody>
      </p:sp>
      <p:sp>
        <p:nvSpPr>
          <p:cNvPr id="561" name="Google Shape;561;p5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2" name="Google Shape;562;p5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563" name="Google Shape;563;p57"/>
          <p:cNvSpPr/>
          <p:nvPr/>
        </p:nvSpPr>
        <p:spPr>
          <a:xfrm>
            <a:off x="1093522" y="5491675"/>
            <a:ext cx="7820400" cy="4761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65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scripts/submit_R.sh</a:t>
            </a:r>
            <a:endParaRPr sz="18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1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/>
          </a:p>
        </p:txBody>
      </p:sp>
      <p:sp>
        <p:nvSpPr>
          <p:cNvPr id="600" name="Google Shape;600;p61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1" name="Google Shape;601;p61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2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 dirty="0"/>
          </a:p>
        </p:txBody>
      </p:sp>
      <p:sp>
        <p:nvSpPr>
          <p:cNvPr id="607" name="Google Shape;607;p62"/>
          <p:cNvSpPr txBox="1">
            <a:spLocks noGrp="1"/>
          </p:cNvSpPr>
          <p:nvPr>
            <p:ph type="body" idx="1"/>
          </p:nvPr>
        </p:nvSpPr>
        <p:spPr>
          <a:xfrm>
            <a:off x="838200" y="150369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On Alpine the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/>
              <a:t> </a:t>
            </a:r>
            <a:r>
              <a:rPr lang="en-US" sz="2400" dirty="0" err="1"/>
              <a:t>slurm</a:t>
            </a:r>
            <a:r>
              <a:rPr lang="en-US" sz="2400" dirty="0"/>
              <a:t> directive is </a:t>
            </a:r>
            <a:r>
              <a:rPr lang="en-US" sz="2400" b="1" i="1" dirty="0"/>
              <a:t>required</a:t>
            </a:r>
            <a:r>
              <a:rPr lang="en-US" sz="2400" dirty="0"/>
              <a:t> to use GPU accelerators on a GPU node. </a:t>
            </a:r>
            <a:endParaRPr sz="2400" dirty="0"/>
          </a:p>
          <a:p>
            <a:pPr marL="457200" lvl="0" indent="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81000" algn="l" rtl="0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At a minimum, one would specify: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/>
              <a:t>A GPU partition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--partition=aa100</a:t>
            </a:r>
            <a:r>
              <a:rPr lang="en-US" sz="2400" dirty="0"/>
              <a:t> for an </a:t>
            </a:r>
            <a:r>
              <a:rPr lang="en-US" sz="2400" dirty="0" err="1"/>
              <a:t>nvidia</a:t>
            </a:r>
            <a:r>
              <a:rPr lang="en-US" sz="2400" dirty="0"/>
              <a:t> GPU node)</a:t>
            </a:r>
            <a:endParaRPr sz="2400" dirty="0"/>
          </a:p>
          <a:p>
            <a:pPr marL="914400" lvl="1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gpu</a:t>
            </a:r>
            <a:r>
              <a:rPr lang="en-US" sz="2400" dirty="0"/>
              <a:t> in a job to specify that they would like to use a single </a:t>
            </a:r>
            <a:r>
              <a:rPr lang="en-US" sz="2400" dirty="0" err="1"/>
              <a:t>gpu</a:t>
            </a:r>
            <a:r>
              <a:rPr lang="en-US" sz="2400" dirty="0"/>
              <a:t> on their specified partition</a:t>
            </a:r>
            <a:endParaRPr sz="2400" dirty="0"/>
          </a:p>
          <a:p>
            <a:pPr marL="1371600" lvl="2" indent="-3810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You can request up to 3 accelerators on Alpine (e.g. 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n-US" sz="24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4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=gpu:3</a:t>
            </a:r>
            <a:r>
              <a:rPr lang="en-US" dirty="0"/>
              <a:t> )</a:t>
            </a:r>
            <a:endParaRPr dirty="0"/>
          </a:p>
        </p:txBody>
      </p:sp>
      <p:sp>
        <p:nvSpPr>
          <p:cNvPr id="609" name="Google Shape;609;p62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0" name="Google Shape;610;p62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3"/>
          <p:cNvSpPr txBox="1">
            <a:spLocks noGrp="1"/>
          </p:cNvSpPr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 Script Example</a:t>
            </a:r>
            <a:endParaRPr/>
          </a:p>
        </p:txBody>
      </p:sp>
      <p:sp>
        <p:nvSpPr>
          <p:cNvPr id="617" name="Google Shape;617;p63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8" name="Google Shape;618;p63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619" name="Google Shape;619;p63"/>
          <p:cNvSpPr txBox="1"/>
          <p:nvPr/>
        </p:nvSpPr>
        <p:spPr>
          <a:xfrm>
            <a:off x="812442" y="1830091"/>
            <a:ext cx="10515600" cy="269045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12675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ntasks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=1                  	# Number of requested tasks/cores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--partition=aa100			# Specify Alpine NVIDIA A100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</a:t>
            </a:r>
            <a:r>
              <a:rPr lang="en-US" sz="2000" dirty="0" err="1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gres</a:t>
            </a:r>
            <a:r>
              <a:rPr lang="en-US" sz="2000" dirty="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=gpu:2						# Request 2 GPUs from the node</a:t>
            </a:r>
            <a:endParaRPr sz="2000" dirty="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4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Advanced Job Scripts</a:t>
            </a:r>
            <a:endParaRPr/>
          </a:p>
        </p:txBody>
      </p:sp>
      <p:sp>
        <p:nvSpPr>
          <p:cNvPr id="626" name="Google Shape;626;p6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7" name="Google Shape;627;p6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633" name="Google Shape;633;p65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 dirty="0"/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Number of tasks always &gt; 1. E.g., </a:t>
            </a:r>
            <a:endParaRPr dirty="0"/>
          </a:p>
          <a:p>
            <a:pPr marL="12689" lvl="0" indent="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</a:t>
            </a:r>
            <a:r>
              <a:rPr lang="en-US" sz="2398" dirty="0" err="1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mpi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398" dirty="0">
                <a:solidFill>
                  <a:srgbClr val="2F2B20"/>
                </a:solidFill>
              </a:rPr>
              <a:t>E.g., </a:t>
            </a:r>
            <a:endParaRPr dirty="0"/>
          </a:p>
          <a:p>
            <a:pPr marL="241099" lvl="0" indent="-1015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endParaRPr sz="19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Executable preceded with </a:t>
            </a:r>
            <a:r>
              <a:rPr lang="en-US" sz="2398" dirty="0" err="1">
                <a:solidFill>
                  <a:srgbClr val="2F2B20"/>
                </a:solidFill>
              </a:rPr>
              <a:t>mpirun</a:t>
            </a:r>
            <a:r>
              <a:rPr lang="en-US" sz="2398" dirty="0">
                <a:solidFill>
                  <a:srgbClr val="2F2B20"/>
                </a:solidFill>
              </a:rPr>
              <a:t>, </a:t>
            </a:r>
            <a:r>
              <a:rPr lang="en-US" sz="2398" dirty="0" err="1">
                <a:solidFill>
                  <a:srgbClr val="2F2B20"/>
                </a:solidFill>
              </a:rPr>
              <a:t>srun</a:t>
            </a:r>
            <a:r>
              <a:rPr lang="en-US" sz="2398" dirty="0">
                <a:solidFill>
                  <a:srgbClr val="2F2B20"/>
                </a:solidFill>
              </a:rPr>
              <a:t>, or </a:t>
            </a:r>
            <a:r>
              <a:rPr lang="en-US" sz="2398" dirty="0" err="1">
                <a:solidFill>
                  <a:srgbClr val="2F2B20"/>
                </a:solidFill>
              </a:rPr>
              <a:t>mpiexec</a:t>
            </a:r>
            <a:r>
              <a:rPr lang="en-US" sz="2398" dirty="0">
                <a:solidFill>
                  <a:srgbClr val="2F2B20"/>
                </a:solidFill>
              </a:rPr>
              <a:t>. E.g.,</a:t>
            </a:r>
            <a:endParaRPr dirty="0"/>
          </a:p>
          <a:p>
            <a:pPr marL="241099" lvl="0" indent="-76137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endParaRPr sz="2398" dirty="0">
              <a:solidFill>
                <a:srgbClr val="2F2B20"/>
              </a:solidFill>
            </a:endParaRPr>
          </a:p>
          <a:p>
            <a:pPr marL="241099" lvl="0" indent="-228410" algn="l" rtl="0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 dirty="0">
                <a:solidFill>
                  <a:srgbClr val="2F2B20"/>
                </a:solidFill>
              </a:rPr>
              <a:t>Examine and run the example ‘</a:t>
            </a:r>
            <a:r>
              <a:rPr lang="en-US" sz="2398" dirty="0">
                <a:solidFill>
                  <a:schemeClr val="accent5"/>
                </a:solidFill>
              </a:rPr>
              <a:t>submit_python_mpi.sh</a:t>
            </a:r>
            <a:r>
              <a:rPr lang="en-US" sz="2398" dirty="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35" name="Google Shape;635;p65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6" name="Google Shape;636;p65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  <p:sp>
        <p:nvSpPr>
          <p:cNvPr id="637" name="Google Shape;637;p65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638" name="Google Shape;638;p65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 dirty="0"/>
          </a:p>
        </p:txBody>
      </p:sp>
      <p:sp>
        <p:nvSpPr>
          <p:cNvPr id="639" name="Google Shape;639;p65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–np 4 python yourscript.py</a:t>
            </a:r>
            <a:endParaRPr dirty="0"/>
          </a:p>
        </p:txBody>
      </p:sp>
      <p:sp>
        <p:nvSpPr>
          <p:cNvPr id="640" name="Google Shape;640;p65"/>
          <p:cNvSpPr/>
          <p:nvPr/>
        </p:nvSpPr>
        <p:spPr>
          <a:xfrm>
            <a:off x="1816255" y="5386617"/>
            <a:ext cx="8922600" cy="369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 sz="18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scripts/submit_python_mpi.sh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646" name="Google Shape;646;p66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marL="228600" lvl="0" indent="0" algn="l" rtl="0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endParaRPr/>
          </a:p>
          <a:p>
            <a:pPr marL="241100" lvl="0" indent="-190439" algn="l" rtl="0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lets users run serial programs in parallel</a:t>
            </a:r>
            <a:endParaRPr/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marL="685800" lvl="1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228600" lvl="0" indent="-241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Example in: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scripts/python_loadbalance.sh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8" name="Google Shape;648;p66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9" name="Google Shape;649;p66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7"/>
          <p:cNvSpPr txBox="1">
            <a:spLocks noGrp="1"/>
          </p:cNvSpPr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55" name="Google Shape;655;p67"/>
          <p:cNvSpPr txBox="1">
            <a:spLocks noGrp="1"/>
          </p:cNvSpPr>
          <p:nvPr>
            <p:ph type="dt" idx="10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56" name="Google Shape;656;p67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7" name="Google Shape;657;p67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 w="19050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14" name="Google Shape;214;p3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3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" name="Google Shape;216;p30"/>
          <p:cNvCxnSpPr/>
          <p:nvPr/>
        </p:nvCxnSpPr>
        <p:spPr>
          <a:xfrm rot="10800000" flipH="1">
            <a:off x="6932479" y="2628383"/>
            <a:ext cx="1415400" cy="76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63" name="Google Shape;663;p68"/>
          <p:cNvSpPr txBox="1">
            <a:spLocks noGrp="1"/>
          </p:cNvSpPr>
          <p:nvPr>
            <p:ph type="body" idx="1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41099" lvl="0" indent="-22841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marL="241099" lvl="0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marL="1147132" lvl="1" indent="-22841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marL="685800" lvl="0" indent="0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28600" lvl="0" indent="-266573" algn="l" rtl="0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28600" lvl="0" indent="0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endParaRPr sz="2398">
              <a:solidFill>
                <a:srgbClr val="2F2B20"/>
              </a:solidFill>
            </a:endParaRPr>
          </a:p>
          <a:p>
            <a:pPr marL="241100" lvl="0" indent="-228412" algn="l" rtl="0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</a:t>
            </a:r>
            <a:endParaRPr sz="2398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665" name="Google Shape;665;p68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66" name="Google Shape;666;p68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/>
          </a:p>
        </p:txBody>
      </p:sp>
      <p:sp>
        <p:nvSpPr>
          <p:cNvPr id="672" name="Google Shape;672;p69"/>
          <p:cNvSpPr txBox="1">
            <a:spLocks noGrp="1"/>
          </p:cNvSpPr>
          <p:nvPr>
            <p:ph type="body" idx="1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0000" lnSpcReduction="20000"/>
          </a:bodyPr>
          <a:lstStyle/>
          <a:p>
            <a:pPr marL="241099" marR="5075" lvl="0" indent="-215710" algn="l" rtl="0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/>
              <a:t>T</a:t>
            </a:r>
            <a:r>
              <a:rPr lang="en-US" sz="5050">
                <a:solidFill>
                  <a:srgbClr val="2F2B20"/>
                </a:solidFill>
              </a:rPr>
              <a:t>o work with R interactively, we request time from Alpine</a:t>
            </a:r>
            <a:endParaRPr sz="5050"/>
          </a:p>
          <a:p>
            <a:pPr marL="241099" marR="441593" lvl="0" indent="-215710" algn="l" rtl="0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When the resources become available the job starts</a:t>
            </a:r>
            <a:endParaRPr sz="5050"/>
          </a:p>
          <a:p>
            <a:pPr marL="241099" lvl="0" indent="-21571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Commands to run:</a:t>
            </a:r>
            <a:endParaRPr sz="5050"/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582894" lvl="0" indent="0" algn="l" rtl="0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241100" lvl="0" indent="-215712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receive a prompt, then:</a:t>
            </a:r>
            <a:endParaRPr sz="505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>
              <a:solidFill>
                <a:srgbClr val="2F2B20"/>
              </a:solidFill>
            </a:endParaRPr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/>
          </a:p>
          <a:p>
            <a:pPr marL="241099" lvl="0" indent="-87440" algn="l" rtl="0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endParaRPr sz="5050"/>
          </a:p>
          <a:p>
            <a:pPr marL="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>
              <a:solidFill>
                <a:srgbClr val="2F2B20"/>
              </a:solidFill>
            </a:endParaRPr>
          </a:p>
          <a:p>
            <a:pPr marL="228600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endParaRPr sz="5050">
              <a:solidFill>
                <a:srgbClr val="2F2B20"/>
              </a:solidFill>
            </a:endParaRPr>
          </a:p>
          <a:p>
            <a:pPr marL="241099" lvl="0" indent="-21571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finish we must exit! (job will time out eventually) </a:t>
            </a:r>
            <a:endParaRPr sz="5050"/>
          </a:p>
          <a:p>
            <a:pPr marL="241099" lvl="0" indent="-63945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>
              <a:solidFill>
                <a:srgbClr val="2F2B20"/>
              </a:solidFill>
            </a:endParaRPr>
          </a:p>
          <a:p>
            <a:pPr marL="12689" lvl="0" indent="0" algn="l" rtl="0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endParaRPr>
              <a:solidFill>
                <a:srgbClr val="2F2B20"/>
              </a:solidFill>
            </a:endParaRPr>
          </a:p>
        </p:txBody>
      </p:sp>
      <p:sp>
        <p:nvSpPr>
          <p:cNvPr id="674" name="Google Shape;674;p69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75" name="Google Shape;675;p69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sp>
        <p:nvSpPr>
          <p:cNvPr id="676" name="Google Shape;676;p69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sinteractive –-time=00:10:00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7" name="Google Shape;677;p69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8" name="Google Shape;678;p69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70"/>
          <p:cNvSpPr txBox="1">
            <a:spLocks noGrp="1"/>
          </p:cNvSpPr>
          <p:nvPr>
            <p:ph type="title"/>
          </p:nvPr>
        </p:nvSpPr>
        <p:spPr>
          <a:xfrm>
            <a:off x="838200" y="32063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/>
          </a:p>
        </p:txBody>
      </p:sp>
      <p:sp>
        <p:nvSpPr>
          <p:cNvPr id="684" name="Google Shape;684;p70"/>
          <p:cNvSpPr txBox="1">
            <a:spLocks noGrp="1"/>
          </p:cNvSpPr>
          <p:nvPr>
            <p:ph type="body" idx="1"/>
          </p:nvPr>
        </p:nvSpPr>
        <p:spPr>
          <a:xfrm>
            <a:off x="882575" y="142708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59055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dirty="0"/>
              <a:t>Survey: 	</a:t>
            </a:r>
            <a:r>
              <a:rPr lang="en-US" u="sng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http://tinyurl.com/curc-survey18</a:t>
            </a:r>
            <a:r>
              <a:rPr lang="en-US" dirty="0">
                <a:solidFill>
                  <a:schemeClr val="accent3"/>
                </a:solidFill>
              </a:rPr>
              <a:t> </a:t>
            </a:r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endParaRPr dirty="0"/>
          </a:p>
          <a:p>
            <a:pPr marL="457200" marR="59055" lvl="0" indent="-4064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 dirty="0"/>
              <a:t>Contact information: </a:t>
            </a:r>
            <a:r>
              <a:rPr lang="en-US" u="sng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rc-help@Colorado.edu</a:t>
            </a:r>
            <a:endParaRPr sz="600" dirty="0">
              <a:solidFill>
                <a:srgbClr val="0070C0"/>
              </a:solidFill>
            </a:endParaRPr>
          </a:p>
          <a:p>
            <a:pPr marL="0" marR="59055" lvl="0" indent="0" algn="l" rtl="0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None/>
            </a:pPr>
            <a:endParaRPr sz="2100" dirty="0">
              <a:solidFill>
                <a:schemeClr val="accent5"/>
              </a:solidFill>
            </a:endParaRPr>
          </a:p>
          <a:p>
            <a:pPr marL="457200" lvl="0" indent="-406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 dirty="0" err="1"/>
              <a:t>Slurm</a:t>
            </a:r>
            <a:r>
              <a:rPr lang="en-US" sz="2800" dirty="0"/>
              <a:t> Commands:  </a:t>
            </a:r>
            <a:r>
              <a:rPr lang="en-US" sz="2800" u="sng" dirty="0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https://slurm.schedmd.com/quickstart.html</a:t>
            </a:r>
            <a:endParaRPr i="1" dirty="0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686" name="Google Shape;686;p70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87" name="Google Shape;687;p70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36" name="Google Shape;336;p32"/>
          <p:cNvSpPr txBox="1">
            <a:spLocks noGrp="1"/>
          </p:cNvSpPr>
          <p:nvPr>
            <p:ph type="body" idx="1"/>
          </p:nvPr>
        </p:nvSpPr>
        <p:spPr>
          <a:xfrm>
            <a:off x="5106222" y="1525313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the 3rd-generation HPC cluster at CURC, following: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Janus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914400" lvl="1" indent="-3540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RMACC Summit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Alpine is a heterogeneous cluster with hardware currently provided by CU Boulder, CSU, and Anschutz Medical Campus</a:t>
            </a:r>
          </a:p>
          <a:p>
            <a:pPr marL="457200" lvl="0" indent="-354091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Access is available to CU Boulder, CSU, AMC, and RMACC users</a:t>
            </a:r>
            <a:endParaRPr sz="2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337" name="Google Shape;33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grpSp>
        <p:nvGrpSpPr>
          <p:cNvPr id="338" name="Google Shape;338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39" name="Google Shape;339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4" name="Google Shape;344;p32"/>
            <p:cNvCxnSpPr>
              <a:stCxn id="343" idx="3"/>
              <a:endCxn id="33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32"/>
            <p:cNvCxnSpPr>
              <a:stCxn id="343" idx="3"/>
              <a:endCxn id="34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32"/>
            <p:cNvCxnSpPr>
              <a:stCxn id="339" idx="2"/>
              <a:endCxn id="34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32"/>
            <p:cNvCxnSpPr>
              <a:endCxn id="34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32"/>
            <p:cNvCxnSpPr>
              <a:endCxn id="34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32"/>
            <p:cNvCxnSpPr>
              <a:stCxn id="340" idx="3"/>
              <a:endCxn id="34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32"/>
            <p:cNvCxnSpPr>
              <a:stCxn id="342" idx="3"/>
              <a:endCxn id="34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51" name="Google Shape;351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Hardware on Alpine will continue to be purchased and released in stages:</a:t>
            </a:r>
            <a:br>
              <a:rPr lang="en-US" sz="2400" dirty="0"/>
            </a:b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Alpine (stage 4):</a:t>
            </a:r>
            <a:endParaRPr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256 General CPU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64 Core, 3.74G RAM/Core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12 NVIDIA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NVIDIA A100 (atop General CPU node)</a:t>
            </a:r>
            <a:endParaRPr i="1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8 AMD GPU Nodes</a:t>
            </a:r>
            <a:endParaRPr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3x AMD MI100 (atop General CPU node)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22 AMD High-Memory Nodes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AMD Milan, 48 Core, 21.5G RAM/Core</a:t>
            </a: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Additional Hardware contributed by CSU, AMC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i="1" dirty="0"/>
              <a:t>Nodes which boost priority for CSU/AMC users</a:t>
            </a:r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endParaRPr lang="en-US" i="1" dirty="0"/>
          </a:p>
          <a:p>
            <a:pPr lvl="1">
              <a:lnSpc>
                <a:spcPct val="115000"/>
              </a:lnSpc>
              <a:spcBef>
                <a:spcPts val="0"/>
              </a:spcBef>
              <a:buChar char="■"/>
            </a:pPr>
            <a:endParaRPr sz="2800" dirty="0"/>
          </a:p>
        </p:txBody>
      </p:sp>
      <p:sp>
        <p:nvSpPr>
          <p:cNvPr id="359" name="Google Shape;35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361" name="Google Shape;361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6" name="Google Shape;366;p33"/>
            <p:cNvCxnSpPr>
              <a:stCxn id="365" idx="3"/>
              <a:endCxn id="361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7" name="Google Shape;367;p33"/>
            <p:cNvCxnSpPr>
              <a:stCxn id="365" idx="3"/>
              <a:endCxn id="364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8" name="Google Shape;368;p33"/>
            <p:cNvCxnSpPr>
              <a:stCxn id="361" idx="2"/>
              <a:endCxn id="364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9" name="Google Shape;369;p33"/>
            <p:cNvCxnSpPr>
              <a:endCxn id="362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33"/>
            <p:cNvCxnSpPr>
              <a:endCxn id="364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33"/>
            <p:cNvCxnSpPr>
              <a:stCxn id="362" idx="3"/>
              <a:endCxn id="363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33"/>
            <p:cNvCxnSpPr>
              <a:stCxn id="364" idx="3"/>
              <a:endCxn id="363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3" name="Google Shape;373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body" idx="1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Interconnect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CPU nodes</a:t>
            </a:r>
            <a:r>
              <a:rPr lang="en-US" sz="1800" dirty="0"/>
              <a:t>: HDR-100 InfiniBand (200Gb inter-node fabric)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GPU nodes</a:t>
            </a:r>
            <a:r>
              <a:rPr lang="en-US" sz="1800" dirty="0"/>
              <a:t>: 2x25 Gb Ethernet +</a:t>
            </a:r>
            <a:r>
              <a:rPr lang="en-US" sz="1800" dirty="0" err="1"/>
              <a:t>RoCE</a:t>
            </a:r>
            <a:endParaRPr sz="1800" dirty="0"/>
          </a:p>
          <a:p>
            <a:pPr marL="137160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 dirty="0" err="1"/>
              <a:t>nvlink</a:t>
            </a:r>
            <a:r>
              <a:rPr lang="en-US" sz="1800" dirty="0"/>
              <a:t> compatibility in progress</a:t>
            </a:r>
            <a:endParaRPr sz="18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-US" sz="1800" b="1" dirty="0"/>
              <a:t>Scratch Storage</a:t>
            </a:r>
            <a:r>
              <a:rPr lang="en-US" sz="1800" dirty="0"/>
              <a:t>: 25Gb Ethernet +</a:t>
            </a:r>
            <a:r>
              <a:rPr lang="en-US" sz="1800" dirty="0" err="1"/>
              <a:t>RoCE</a:t>
            </a:r>
            <a:endParaRPr sz="1800" dirty="0"/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Operating System</a:t>
            </a:r>
            <a:endParaRPr sz="2400" dirty="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 dirty="0"/>
              <a:t>RedHat Enterprise Linux version 8 operating system</a:t>
            </a:r>
            <a:endParaRPr sz="1800" dirty="0"/>
          </a:p>
        </p:txBody>
      </p:sp>
      <p:sp>
        <p:nvSpPr>
          <p:cNvPr id="277" name="Google Shape;277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grpSp>
        <p:nvGrpSpPr>
          <p:cNvPr id="278" name="Google Shape;278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79" name="Google Shape;279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w="19050" cap="flat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4" name="Google Shape;284;p33"/>
            <p:cNvCxnSpPr>
              <a:stCxn id="283" idx="3"/>
              <a:endCxn id="279" idx="1"/>
            </p:cNvCxnSpPr>
            <p:nvPr/>
          </p:nvCxnSpPr>
          <p:spPr>
            <a:xfrm rot="10800000" flipH="1">
              <a:off x="3221598" y="2738643"/>
              <a:ext cx="2703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33"/>
            <p:cNvCxnSpPr>
              <a:stCxn id="283" idx="3"/>
              <a:endCxn id="28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33"/>
            <p:cNvCxnSpPr>
              <a:stCxn id="279" idx="2"/>
              <a:endCxn id="28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33"/>
            <p:cNvCxnSpPr>
              <a:endCxn id="280" idx="1"/>
            </p:cNvCxnSpPr>
            <p:nvPr/>
          </p:nvCxnSpPr>
          <p:spPr>
            <a:xfrm rot="10800000" flipH="1">
              <a:off x="3849127" y="2369563"/>
              <a:ext cx="1007700" cy="3690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33"/>
            <p:cNvCxnSpPr>
              <a:endCxn id="28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33"/>
            <p:cNvCxnSpPr>
              <a:stCxn id="280" idx="3"/>
              <a:endCxn id="28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33"/>
            <p:cNvCxnSpPr>
              <a:stCxn id="282" idx="3"/>
              <a:endCxn id="281" idx="1"/>
            </p:cNvCxnSpPr>
            <p:nvPr/>
          </p:nvCxnSpPr>
          <p:spPr>
            <a:xfrm rot="10800000" flipH="1">
              <a:off x="4597062" y="3122107"/>
              <a:ext cx="879000" cy="567600"/>
            </a:xfrm>
            <a:prstGeom prst="straightConnector1">
              <a:avLst/>
            </a:prstGeom>
            <a:noFill/>
            <a:ln w="9525" cap="flat" cmpd="sng">
              <a:solidFill>
                <a:srgbClr val="44546A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1" name="Google Shape;291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/>
                <a:t>Alpine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298" name="Google Shape;298;p34"/>
          <p:cNvSpPr txBox="1">
            <a:spLocks noGrp="1"/>
          </p:cNvSpPr>
          <p:nvPr>
            <p:ph type="ftr" idx="11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9" name="Google Shape;299;p34"/>
          <p:cNvSpPr txBox="1">
            <a:spLocks noGrp="1"/>
          </p:cNvSpPr>
          <p:nvPr>
            <p:ph type="sldNum" idx="12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 dirty="0"/>
          </a:p>
        </p:txBody>
      </p:sp>
      <p:sp>
        <p:nvSpPr>
          <p:cNvPr id="590" name="Google Shape;590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7800" lvl="0" indent="-190500" algn="l" rt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•"/>
            </a:pPr>
            <a:r>
              <a:rPr lang="en-US" sz="2400" dirty="0"/>
              <a:t>To login to an RC login node:</a:t>
            </a:r>
            <a:endParaRPr sz="2400" dirty="0"/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5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700" dirty="0" err="1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ssh</a:t>
            </a:r>
            <a:r>
              <a:rPr lang="en-US" sz="2700" dirty="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2700" dirty="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username&gt;@login.rc.colorado.edu</a:t>
            </a:r>
            <a:endParaRPr sz="2700" dirty="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br>
              <a:rPr lang="en-US" sz="2500" dirty="0"/>
            </a:br>
            <a:r>
              <a:rPr lang="en-US" sz="2400" dirty="0"/>
              <a:t>Supply your </a:t>
            </a:r>
            <a:r>
              <a:rPr lang="en-US" sz="2400" dirty="0" err="1"/>
              <a:t>IdentiKey</a:t>
            </a:r>
            <a:r>
              <a:rPr lang="en-US" sz="2400" dirty="0"/>
              <a:t> password and your Duo app will alert you to confirm the login</a:t>
            </a:r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-US" sz="2400" dirty="0"/>
              <a:t>*CU and CSU exclusive</a:t>
            </a:r>
            <a:endParaRPr sz="2400" dirty="0"/>
          </a:p>
          <a:p>
            <a:pPr marL="11430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endParaRPr sz="2400" dirty="0"/>
          </a:p>
        </p:txBody>
      </p:sp>
      <p:sp>
        <p:nvSpPr>
          <p:cNvPr id="591" name="Google Shape;59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cxnSp>
        <p:nvCxnSpPr>
          <p:cNvPr id="592" name="Google Shape;592;p47"/>
          <p:cNvCxnSpPr/>
          <p:nvPr/>
        </p:nvCxnSpPr>
        <p:spPr>
          <a:xfrm rot="10800000" flipH="1">
            <a:off x="803407" y="4801642"/>
            <a:ext cx="10585200" cy="93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857</TotalTime>
  <Words>2966</Words>
  <Application>Microsoft Office PowerPoint</Application>
  <PresentationFormat>Widescreen</PresentationFormat>
  <Paragraphs>549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42</vt:i4>
      </vt:variant>
    </vt:vector>
  </HeadingPairs>
  <TitlesOfParts>
    <vt:vector size="55" baseType="lpstr">
      <vt:lpstr>Calibri</vt:lpstr>
      <vt:lpstr>Courier</vt:lpstr>
      <vt:lpstr>Arial</vt:lpstr>
      <vt:lpstr>Tahoma</vt:lpstr>
      <vt:lpstr>Courier New</vt:lpstr>
      <vt:lpstr>Lato</vt:lpstr>
      <vt:lpstr>Arial Black</vt:lpstr>
      <vt:lpstr>Helvetica Neue Light</vt:lpstr>
      <vt:lpstr>Helvetica Neue</vt:lpstr>
      <vt:lpstr>Consolas</vt:lpstr>
      <vt:lpstr>Times New Roman</vt:lpstr>
      <vt:lpstr>Office Theme</vt:lpstr>
      <vt:lpstr>Office Theme</vt:lpstr>
      <vt:lpstr>Alpine Job Submission</vt:lpstr>
      <vt:lpstr>HPC Job Submission </vt:lpstr>
      <vt:lpstr>Outline</vt:lpstr>
      <vt:lpstr>HPC - High Performance Computing</vt:lpstr>
      <vt:lpstr>HPC Cluster: Alpine </vt:lpstr>
      <vt:lpstr>HPC Cluster: Alpine </vt:lpstr>
      <vt:lpstr>HPC Cluster: Alpine </vt:lpstr>
      <vt:lpstr>Submitting Jobs via Terminal</vt:lpstr>
      <vt:lpstr>RC Access: Logging in</vt:lpstr>
      <vt:lpstr>RC Access: Logging in</vt:lpstr>
      <vt:lpstr>Working on RC Resources</vt:lpstr>
      <vt:lpstr>Working Directory</vt:lpstr>
      <vt:lpstr>Jobs</vt:lpstr>
      <vt:lpstr>HPC - High Performance Computing</vt:lpstr>
      <vt:lpstr>HPC - High Performance Computing</vt:lpstr>
      <vt:lpstr>Batch Jobs</vt:lpstr>
      <vt:lpstr>Submit your first batch job</vt:lpstr>
      <vt:lpstr>Anatomy of a job script </vt:lpstr>
      <vt:lpstr>Anatomy of a job script  open alpine_scripts/submit_test.sh (nano or vim)</vt:lpstr>
      <vt:lpstr>Job Options</vt:lpstr>
      <vt:lpstr>Alpine Partitions</vt:lpstr>
      <vt:lpstr>Quality of Service</vt:lpstr>
      <vt:lpstr>Writing your first job script</vt:lpstr>
      <vt:lpstr>Your turn!</vt:lpstr>
      <vt:lpstr>Job details of sleep.sh</vt:lpstr>
      <vt:lpstr>Job Output</vt:lpstr>
      <vt:lpstr>Checking your jobs (1)</vt:lpstr>
      <vt:lpstr>Checking your jobs (2)</vt:lpstr>
      <vt:lpstr>Software and Jobs</vt:lpstr>
      <vt:lpstr>Software and Jobs (2)</vt:lpstr>
      <vt:lpstr>Example 1: Serial R Code</vt:lpstr>
      <vt:lpstr>Running an external program</vt:lpstr>
      <vt:lpstr>GPU Jobs</vt:lpstr>
      <vt:lpstr>GPU Jobs</vt:lpstr>
      <vt:lpstr>GPU Job Script Example</vt:lpstr>
      <vt:lpstr>Advanced Job Scripts</vt:lpstr>
      <vt:lpstr>Running an mpi job</vt:lpstr>
      <vt:lpstr>Running serial jobs in parallel</vt:lpstr>
      <vt:lpstr>Interactive Jobs</vt:lpstr>
      <vt:lpstr>Interactive jobs</vt:lpstr>
      <vt:lpstr>Running an interactive job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Alpine Job Submission</dc:title>
  <dc:creator>Trevor Alan Hall</dc:creator>
  <cp:lastModifiedBy>Trevor Alan Hall</cp:lastModifiedBy>
  <cp:revision>6</cp:revision>
  <dcterms:modified xsi:type="dcterms:W3CDTF">2023-09-13T03:32:50Z</dcterms:modified>
</cp:coreProperties>
</file>